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handoutMasterIdLst>
    <p:handoutMasterId r:id="rId39"/>
  </p:handoutMasterIdLst>
  <p:sldIdLst>
    <p:sldId id="303" r:id="rId2"/>
    <p:sldId id="264" r:id="rId3"/>
    <p:sldId id="551" r:id="rId4"/>
    <p:sldId id="569" r:id="rId5"/>
    <p:sldId id="564" r:id="rId6"/>
    <p:sldId id="414" r:id="rId7"/>
    <p:sldId id="552" r:id="rId8"/>
    <p:sldId id="262" r:id="rId9"/>
    <p:sldId id="263" r:id="rId10"/>
    <p:sldId id="516" r:id="rId11"/>
    <p:sldId id="265" r:id="rId12"/>
    <p:sldId id="558" r:id="rId13"/>
    <p:sldId id="557" r:id="rId14"/>
    <p:sldId id="560" r:id="rId15"/>
    <p:sldId id="570" r:id="rId16"/>
    <p:sldId id="572" r:id="rId17"/>
    <p:sldId id="575" r:id="rId18"/>
    <p:sldId id="553" r:id="rId19"/>
    <p:sldId id="487" r:id="rId20"/>
    <p:sldId id="374" r:id="rId21"/>
    <p:sldId id="316" r:id="rId22"/>
    <p:sldId id="319" r:id="rId23"/>
    <p:sldId id="346" r:id="rId24"/>
    <p:sldId id="359" r:id="rId25"/>
    <p:sldId id="361" r:id="rId26"/>
    <p:sldId id="362" r:id="rId27"/>
    <p:sldId id="363" r:id="rId28"/>
    <p:sldId id="364" r:id="rId29"/>
    <p:sldId id="565" r:id="rId30"/>
    <p:sldId id="573" r:id="rId31"/>
    <p:sldId id="541" r:id="rId32"/>
    <p:sldId id="492" r:id="rId33"/>
    <p:sldId id="360" r:id="rId34"/>
    <p:sldId id="563" r:id="rId35"/>
    <p:sldId id="267" r:id="rId36"/>
    <p:sldId id="567" r:id="rId3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80"/>
    <p:restoredTop sz="48291"/>
  </p:normalViewPr>
  <p:slideViewPr>
    <p:cSldViewPr snapToGrid="0" snapToObjects="1">
      <p:cViewPr varScale="1">
        <p:scale>
          <a:sx n="52" d="100"/>
          <a:sy n="52" d="100"/>
        </p:scale>
        <p:origin x="1808" y="184"/>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8/26/20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8/26/20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12</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16</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an R </a:t>
            </a:r>
            <a:r>
              <a:rPr lang="en-US" dirty="0" err="1"/>
              <a:t>Mardown</a:t>
            </a:r>
            <a:r>
              <a:rPr lang="en-US" dirty="0"/>
              <a:t> document</a:t>
            </a:r>
          </a:p>
          <a:p>
            <a:r>
              <a:rPr lang="en-US" dirty="0"/>
              <a:t>-review the format</a:t>
            </a:r>
          </a:p>
          <a:p>
            <a:r>
              <a:rPr lang="en-US" dirty="0"/>
              <a:t>-execute individual code chunks</a:t>
            </a:r>
          </a:p>
          <a:p>
            <a:r>
              <a:rPr lang="en-US" dirty="0"/>
              <a:t>-knit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19</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company and also the name of a piece of software this company makes (and makes available for free).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C++, and a other languages inside of an R Markdown document.  R Markdown also includes capabilities for annotating your work which is incredibly handy.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These three R’s 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21</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 We’ll practice this later.</a:t>
            </a:r>
            <a:endParaRPr lang="en-US" baseline="0" dirty="0"/>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err="1"/>
              <a:t>read_csv</a:t>
            </a:r>
            <a:r>
              <a:rPr lang="en-US" baseline="0" dirty="0"/>
              <a:t>() is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We’ll see examples of that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555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skadauke.github.io</a:t>
            </a:r>
            <a:r>
              <a:rPr lang="en-US" sz="1200" dirty="0"/>
              <a:t>/rmed2020-101-site/), we included links to videos demonstrating how to complete a local install of RStudio Desktop.  We also provide access to the course content via a </a:t>
            </a:r>
            <a:r>
              <a:rPr lang="en-US" sz="1200" dirty="0" err="1"/>
              <a:t>github</a:t>
            </a:r>
            <a:r>
              <a:rPr lang="en-US" sz="1200" dirty="0"/>
              <a:t> repository (https://</a:t>
            </a:r>
            <a:r>
              <a:rPr lang="en-US" sz="1200" dirty="0" err="1"/>
              <a:t>github.com</a:t>
            </a:r>
            <a:r>
              <a:rPr lang="en-US" sz="1200" dirty="0"/>
              <a:t>/</a:t>
            </a:r>
            <a:r>
              <a:rPr lang="en-US" sz="1200" dirty="0" err="1"/>
              <a:t>skadauke</a:t>
            </a:r>
            <a:r>
              <a:rPr lang="en-US" sz="1200" dirty="0"/>
              <a:t>/intro-to-r-for-clinicians-rmed2020).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logged into RStudio using the login credentials sent to you in the course email.</a:t>
            </a:r>
          </a:p>
          <a:p>
            <a:endParaRPr lang="en-US" dirty="0"/>
          </a:p>
          <a:p>
            <a:r>
              <a:rPr lang="en-US" dirty="0"/>
              <a:t>Please click the yes button in zoom to let us know you logged in successfully.</a:t>
            </a:r>
          </a:p>
          <a:p>
            <a:endParaRPr lang="en-US" dirty="0"/>
          </a:p>
          <a:p>
            <a:r>
              <a:rPr lang="en-US" dirty="0"/>
              <a:t>We will do our best to get everyone logged in.  If you are struggling to log in, please reach out in the chat and we will try to help you.</a:t>
            </a:r>
          </a:p>
          <a:p>
            <a:endParaRPr lang="en-US" dirty="0"/>
          </a:p>
          <a:p>
            <a:r>
              <a:rPr lang="en-US" dirty="0"/>
              <a:t>In a course this size, we may not be able to get every participant logged in successfully.  If you can’t access the cloud, please reach out via the chat so we can connect you with a TA.  If we aren’t able to help with your specific issue, don’t worry, follow along via the slides, the course will still be valuable for you.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8/26/20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9.png"/><Relationship Id="rId12"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image" Target="../media/image32.png"/><Relationship Id="rId4" Type="http://schemas.openxmlformats.org/officeDocument/2006/relationships/image" Target="../media/image28.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0.tiff"/><Relationship Id="rId7" Type="http://schemas.openxmlformats.org/officeDocument/2006/relationships/image" Target="../media/image64.tiff"/><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63.tiff"/><Relationship Id="rId5" Type="http://schemas.openxmlformats.org/officeDocument/2006/relationships/image" Target="../media/image62.tiff"/><Relationship Id="rId4" Type="http://schemas.openxmlformats.org/officeDocument/2006/relationships/image" Target="../media/image61.tiff"/></Relationships>
</file>

<file path=ppt/slides/_rels/slide34.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9.png"/><Relationship Id="rId7"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6.tiff"/><Relationship Id="rId11" Type="http://schemas.openxmlformats.org/officeDocument/2006/relationships/image" Target="../media/image21.tiff"/><Relationship Id="rId5" Type="http://schemas.openxmlformats.org/officeDocument/2006/relationships/image" Target="../media/image15.tiff"/><Relationship Id="rId10" Type="http://schemas.openxmlformats.org/officeDocument/2006/relationships/image" Target="../media/image20.tiff"/><Relationship Id="rId4" Type="http://schemas.openxmlformats.org/officeDocument/2006/relationships/image" Target="../media/image14.tiff"/><Relationship Id="rId9" Type="http://schemas.openxmlformats.org/officeDocument/2006/relationships/image" Target="../media/image19.tiff"/></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RStudio, and </a:t>
            </a:r>
            <a:br>
              <a:rPr lang="en-US" sz="4400" b="1" dirty="0"/>
            </a:br>
            <a:r>
              <a:rPr lang="en-US" sz="4400" b="1" dirty="0"/>
              <a:t>R Markdown</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R/Medicine 2020</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5503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224269" y="390150"/>
            <a:ext cx="2444750" cy="2403849"/>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360506" y="3471016"/>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R Markdown document (File -&gt; New File -&gt; R Markdown).</a:t>
            </a:r>
          </a:p>
          <a:p>
            <a:pPr marL="0" indent="0">
              <a:buNone/>
            </a:pPr>
            <a:endParaRPr lang="en-US" sz="2800" dirty="0"/>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Knit the document to HTML (Preview or Knit Button -&gt; Knit to HTML).  You may be prompted to save your R Markdown first.  In this case select a name for your document and click save.  Review the knitted document.</a:t>
            </a:r>
          </a:p>
        </p:txBody>
      </p:sp>
    </p:spTree>
    <p:extLst>
      <p:ext uri="{BB962C8B-B14F-4D97-AF65-F5344CB8AC3E}">
        <p14:creationId xmlns:p14="http://schemas.microsoft.com/office/powerpoint/2010/main" val="815737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19</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#3</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R Markdown file: </a:t>
            </a:r>
          </a:p>
          <a:p>
            <a:pPr marL="0" indent="0">
              <a:buNone/>
            </a:pPr>
            <a:r>
              <a:rPr lang="en-US" sz="4400" dirty="0">
                <a:solidFill>
                  <a:srgbClr val="0070C0"/>
                </a:solidFill>
                <a:latin typeface="Monaco" charset="0"/>
                <a:ea typeface="Monaco" charset="0"/>
                <a:cs typeface="Monaco" charset="0"/>
              </a:rPr>
              <a:t>“01 – </a:t>
            </a:r>
            <a:r>
              <a:rPr lang="en-US" sz="4400" dirty="0" err="1">
                <a:solidFill>
                  <a:srgbClr val="0070C0"/>
                </a:solidFill>
                <a:latin typeface="Monaco" charset="0"/>
                <a:ea typeface="Monaco" charset="0"/>
                <a:cs typeface="Monaco" charset="0"/>
              </a:rPr>
              <a:t>Introduction.Rmd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lnSpcReduction="10000"/>
          </a:bodyPr>
          <a:lstStyle/>
          <a:p>
            <a:pPr marL="0" indent="0">
              <a:buNone/>
            </a:pPr>
            <a:r>
              <a:rPr lang="en-US" sz="3200" b="1" dirty="0"/>
              <a:t>Packages</a:t>
            </a:r>
            <a:r>
              <a:rPr lang="en-US" sz="3200" dirty="0"/>
              <a:t> extend the functionality of R.  They need to be installed once per computer and loaded each session.</a:t>
            </a:r>
          </a:p>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2489716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On the Web and In Your Home</a:t>
            </a:r>
          </a:p>
        </p:txBody>
      </p:sp>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4868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20333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1" y="6192655"/>
            <a:ext cx="12192000" cy="400110"/>
          </a:xfrm>
          <a:prstGeom prst="rect">
            <a:avLst/>
          </a:prstGeom>
          <a:noFill/>
        </p:spPr>
        <p:txBody>
          <a:bodyPr wrap="square" rtlCol="0">
            <a:spAutoFit/>
          </a:bodyPr>
          <a:lstStyle/>
          <a:p>
            <a:pPr algn="ctr"/>
            <a:r>
              <a:rPr lang="en-US" sz="2000" b="1" dirty="0"/>
              <a:t>Note: Use </a:t>
            </a:r>
            <a:r>
              <a:rPr lang="en-US" sz="2000" b="1" dirty="0" err="1"/>
              <a:t>Rstudio</a:t>
            </a:r>
            <a:r>
              <a:rPr lang="en-US" sz="2000" b="1" dirty="0"/>
              <a:t> Server only for this course. Do not upload protected health information to the cloud!</a:t>
            </a:r>
          </a:p>
        </p:txBody>
      </p:sp>
    </p:spTree>
    <p:extLst>
      <p:ext uri="{BB962C8B-B14F-4D97-AF65-F5344CB8AC3E}">
        <p14:creationId xmlns:p14="http://schemas.microsoft.com/office/powerpoint/2010/main" val="133454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Go to </a:t>
            </a:r>
            <a:r>
              <a:rPr lang="en-US" sz="3600" dirty="0">
                <a:solidFill>
                  <a:srgbClr val="0070C0"/>
                </a:solidFill>
                <a:latin typeface="Monaco" charset="0"/>
                <a:ea typeface="Monaco" charset="0"/>
                <a:cs typeface="Monaco" charset="0"/>
              </a:rPr>
              <a:t>rmed2020.cloud</a:t>
            </a:r>
            <a:r>
              <a:rPr lang="en-US" sz="4400" dirty="0"/>
              <a:t> in your browser and log in using the username and password provided in the email. </a:t>
            </a:r>
          </a:p>
          <a:p>
            <a:pPr marL="0" indent="0">
              <a:buNone/>
            </a:pPr>
            <a:endParaRPr lang="en-US" sz="4400" dirty="0"/>
          </a:p>
          <a:p>
            <a:pPr marL="0" indent="0">
              <a:buNone/>
            </a:pPr>
            <a:r>
              <a:rPr lang="en-US" sz="4400" dirty="0"/>
              <a:t>Click “yes” once you see the RStudio panes.</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and R Markdown</a:t>
            </a:r>
          </a:p>
        </p:txBody>
      </p:sp>
    </p:spTree>
    <p:extLst>
      <p:ext uri="{BB962C8B-B14F-4D97-AF65-F5344CB8AC3E}">
        <p14:creationId xmlns:p14="http://schemas.microsoft.com/office/powerpoint/2010/main" val="307448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14213</TotalTime>
  <Words>4478</Words>
  <Application>Microsoft Macintosh PowerPoint</Application>
  <PresentationFormat>Widescreen</PresentationFormat>
  <Paragraphs>419</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Monaco</vt:lpstr>
      <vt:lpstr>Tw Cen MT</vt:lpstr>
      <vt:lpstr>Tw Cen MT Condensed</vt:lpstr>
      <vt:lpstr>Wingdings</vt:lpstr>
      <vt:lpstr>Wingdings 3</vt:lpstr>
      <vt:lpstr>Integral</vt:lpstr>
      <vt:lpstr>Introduction to R, RStudio, and  R Markdown</vt:lpstr>
      <vt:lpstr>PowerPoint Presentation</vt:lpstr>
      <vt:lpstr>Getting Started with RStudio</vt:lpstr>
      <vt:lpstr>RStudio:  On the Web and In Your Home</vt:lpstr>
      <vt:lpstr>Your Turn #1</vt:lpstr>
      <vt:lpstr>PowerPoint Presentation</vt:lpstr>
      <vt:lpstr>Reproducible Data Analysis and 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Importing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#3</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Joseph Rudolf</cp:lastModifiedBy>
  <cp:revision>612</cp:revision>
  <cp:lastPrinted>2019-02-19T22:36:37Z</cp:lastPrinted>
  <dcterms:created xsi:type="dcterms:W3CDTF">2018-02-01T22:00:01Z</dcterms:created>
  <dcterms:modified xsi:type="dcterms:W3CDTF">2020-08-26T20:55:08Z</dcterms:modified>
</cp:coreProperties>
</file>